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4114800" cy="685800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114800" y="0"/>
            <a:ext cx="109728" cy="685800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40080" y="64008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C8A80"/>
                </a:solidFill>
                <a:latin typeface="PT Sans"/>
              </a:rPr>
              <a:t>КЛИНИКА УГН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00584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Мобильное приложение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76072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9CA3AF"/>
                </a:solidFill>
                <a:latin typeface="PT Sans"/>
              </a:rPr>
              <a:t>Встреча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603504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23 апреля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63440" y="2011680"/>
            <a:ext cx="6949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800" b="1">
                <a:solidFill>
                  <a:srgbClr val="1F2937"/>
                </a:solidFill>
                <a:latin typeface="PT Sans Narrow"/>
              </a:rPr>
              <a:t>Приоритеты развития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63440" y="2926080"/>
            <a:ext cx="694944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>
                <a:solidFill>
                  <a:srgbClr val="4B5563"/>
                </a:solidFill>
                <a:latin typeface="PT Sans Narrow"/>
              </a:rPr>
              <a:t>мобильного приложения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63440" y="4114800"/>
            <a:ext cx="73152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63440" y="4297680"/>
            <a:ext cx="694944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>
                <a:solidFill>
                  <a:srgbClr val="4B5563"/>
                </a:solidFill>
                <a:latin typeface="PT Sans Narrow"/>
              </a:rPr>
              <a:t>Джентльменский набор для всех</a:t>
            </a:r>
          </a:p>
          <a:p>
            <a:pPr algn="l"/>
            <a:r>
              <a:rPr sz="2000" b="0">
                <a:solidFill>
                  <a:srgbClr val="4B5563"/>
                </a:solidFill>
                <a:latin typeface="PT Sans Narrow"/>
              </a:rPr>
              <a:t>и четыре группы сегментов повторных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МАТРИЦА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10 сегментов × первичный / повторный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682496"/>
          <a:ext cx="1124712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"/>
                <a:gridCol w="3108960"/>
                <a:gridCol w="2011680"/>
                <a:gridCol w="5029200"/>
                <a:gridCol w="731520"/>
              </a:tblGrid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PT Sans"/>
                        </a:rPr>
                        <a:t>#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PT Sans"/>
                        </a:rPr>
                        <a:t>Сегмент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PT Sans"/>
                        </a:rPr>
                        <a:t>Объём · вклад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PT Sans"/>
                        </a:rPr>
                        <a:t>Повторный — что нужно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PT Sans"/>
                        </a:rPr>
                        <a:t>Группа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1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Заблокированный нос (FESS, полипы)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300 оп · 30 млн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Пред-оп бегунок → восстановление → контроль 3/6/12 мес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C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2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Амбулаторный поток (острые + хроники)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тысячи/мес · 120 млн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План лечения + эпизод + процедуры самопомощи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A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3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Дети с аденоидами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400–500 оп · 20–30 млн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Детский бегунок → восстановление (семейный профиль)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C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4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Потеря слуха (сурдология)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20 млн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Паспорт аппарата, сервисный календарь, расходники, калибровка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B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5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Сложные хроники, ЧБД, аллергия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часть 120 млн · LTV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Процедуры самопомощи + АСИТ-трекер + пыльцевой календарь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A+D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6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Зависимость от капель (вазотомия)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высокий объём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Пред-оп бегунок (компактный) → восстановление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C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7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Пульмонология (кашель/астма)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средний · сезонный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Дневник астмы, напоминания об ингаляторах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1C8A80"/>
                          </a:solidFill>
                          <a:latin typeface="PT Sans"/>
                        </a:rPr>
                        <a:t>D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8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Социально активные храпуны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низкий · высокий чек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Сомнологический чек-up, СИПАП-трекер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9CA3AF"/>
                          </a:solidFill>
                          <a:latin typeface="PT Sans"/>
                        </a:rPr>
                        <a:t>—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465512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9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Фониатрия (голос)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очень низкий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Короткое окно, низкая повторность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9CA3AF"/>
                          </a:solidFill>
                          <a:latin typeface="PT Sans"/>
                        </a:rPr>
                        <a:t>—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46552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10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Check-up и второе мнение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единичный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F2937"/>
                          </a:solidFill>
                          <a:latin typeface="PT Sans"/>
                        </a:rPr>
                        <a:t>Разовая услуга, минимальная повторность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9CA3AF"/>
                          </a:solidFill>
                          <a:latin typeface="PT Sans"/>
                        </a:rPr>
                        <a:t>—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10 / 18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УКРУПНЕНИЕ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Четыре группы сегментов для повторных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682496"/>
            <a:ext cx="5410047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22960" y="1956816"/>
            <a:ext cx="731520" cy="73152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800" b="1">
                <a:solidFill>
                  <a:srgbClr val="FFFFFF"/>
                </a:solidFill>
                <a:latin typeface="PT Sans Narrow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956816"/>
            <a:ext cx="403844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  <a:latin typeface="PT Sans Narrow"/>
              </a:rPr>
              <a:t>Процедуры самопомощи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7360" y="2414016"/>
            <a:ext cx="4038447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Амбулаторный + хроники (2, 5ч)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054096"/>
            <a:ext cx="4861407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Библиотека техник, напоминания, трекер, дневник.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Самый массовый охват.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33007" y="1682496"/>
            <a:ext cx="5410047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6507327" y="1956816"/>
            <a:ext cx="731520" cy="73152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800" b="1">
                <a:solidFill>
                  <a:srgbClr val="FFFFFF"/>
                </a:solidFill>
                <a:latin typeface="PT Sans Narrow"/>
              </a:rPr>
              <a:t>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1727" y="1956816"/>
            <a:ext cx="403844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  <a:latin typeface="PT Sans Narrow"/>
              </a:rPr>
              <a:t>Пред-оп подготовка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21727" y="2414016"/>
            <a:ext cx="4038447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FESS + аденоиды + вазотомия (1, 3, 6)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07327" y="3054096"/>
            <a:ext cx="4861407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Две фазы: возврат сомневающихся; бегунок → восстановление.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Один модуль — три сегмента.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4105656"/>
            <a:ext cx="5410047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22960" y="4379976"/>
            <a:ext cx="731520" cy="73152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800" b="1">
                <a:solidFill>
                  <a:srgbClr val="FFFFFF"/>
                </a:solidFill>
                <a:latin typeface="PT Sans Narrow"/>
              </a:rPr>
              <a:t>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37360" y="4379976"/>
            <a:ext cx="403844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  <a:latin typeface="PT Sans Narrow"/>
              </a:rPr>
              <a:t>Сурдология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37360" y="4837176"/>
            <a:ext cx="4038447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Потеря слуха (4)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477256"/>
            <a:ext cx="4861407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Две фазы: возврат после демо-аппарата; обслуживание аппарата.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Изолированный модуль, высокий чек.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33007" y="4105656"/>
            <a:ext cx="5410047" cy="214884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6507327" y="4379976"/>
            <a:ext cx="731520" cy="73152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800" b="1">
                <a:solidFill>
                  <a:srgbClr val="FFFFFF"/>
                </a:solidFill>
                <a:latin typeface="PT Sans Narrow"/>
              </a:rPr>
              <a:t>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21727" y="4379976"/>
            <a:ext cx="403844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  <a:latin typeface="PT Sans Narrow"/>
              </a:rPr>
              <a:t>АСИТ + астма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21727" y="4837176"/>
            <a:ext cx="4038447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Часть аллергии + пульмо (5ч, 7)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07327" y="5477256"/>
            <a:ext cx="4861407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Ежедневный трекер, пыльцевой календарь, навигатор побочки.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Высокая ответственность.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11 / 18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ГРУППА 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Процедуры самопомощи для хроников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591056"/>
            <a:ext cx="1280160" cy="457200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2962656"/>
            <a:ext cx="128016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0" b="1">
                <a:solidFill>
                  <a:srgbClr val="2BB4A8"/>
                </a:solidFill>
                <a:latin typeface="PT Sans Narrow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1680" y="1591056"/>
            <a:ext cx="96313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9CA3AF"/>
                </a:solidFill>
                <a:latin typeface="PT Sans"/>
              </a:rPr>
              <a:t>Амбулаторный поток + сложные хроники · сегменты 2 и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002536"/>
            <a:ext cx="9631375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ЧТО В МОДУЛЕ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322576"/>
            <a:ext cx="9631375" cy="2560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Библиотека техник (видео + шаги): промывание носа физраствором, полоскание горла, ингаляции, гимнастика слуховой трубы, голосовые упражнения, туалет уха.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Напоминания утром/вечером, привязка к плану лечения.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Трекер комплаенса: ежедневные отметки, стрики, сводка.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Дневник симптомов в связке: «промываю 5 дней, насморк 4 → 2».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Сводка для врача перед контрольным приёмом.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11680" y="4974336"/>
            <a:ext cx="9631375" cy="118872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286000" y="506577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B5563"/>
                </a:solidFill>
                <a:latin typeface="PT Sans"/>
              </a:rPr>
              <a:t>ПОЧЕМУ В ЭТОМ ПОРЯДКЕ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5340095"/>
            <a:ext cx="9082735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Самый массовый охват (тысячи/мес) × ежедневная повторность. Напрямую опирается на план лечения из Фазы 1. Контент-ориентированный MVP (видео + простой трекер). Эффект заметен пациенту сразу.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12 / 18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ГРУППА 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Пред-операционная подготовка + восстановление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591056"/>
            <a:ext cx="1280160" cy="457200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2962656"/>
            <a:ext cx="128016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0" b="1">
                <a:solidFill>
                  <a:srgbClr val="2BB4A8"/>
                </a:solidFill>
                <a:latin typeface="PT Sans Narrow"/>
              </a:rPr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1680" y="1591056"/>
            <a:ext cx="96313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9CA3AF"/>
                </a:solidFill>
                <a:latin typeface="PT Sans"/>
              </a:rPr>
              <a:t>FESS + дети-аденоиды + вазотомия · сегменты 1, 3,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002536"/>
            <a:ext cx="9631375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ЧТО В МОДУЛЕ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322576"/>
            <a:ext cx="9631375" cy="2560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Две фазы: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1) Кандидаты на операцию — ушли «думать» после пред-оп приёма. Возврат через материалы, кейсы пациентов, чат с хирургом, возвратные push (3/7/21 день), прозрачность цены/рассрочки.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2) Решившиеся — маршрутная карта («бегунок») с чекбоксами, сроки годности анализов, автозапись из пункта, загрузка сторонних результатов, чек-лист дня операции, договор и оплата в приложении → передача в «Восстановление».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11680" y="4974336"/>
            <a:ext cx="9631375" cy="118872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286000" y="506577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B5563"/>
                </a:solidFill>
                <a:latin typeface="PT Sans"/>
              </a:rPr>
              <a:t>ПОЧЕМУ В ЭТОМ ПОРЯДКЕ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5340095"/>
            <a:ext cx="9082735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Один модуль закрывает 3 сегмента. Быстрый MVP (маршрутная карта — простой список с состояниями). Прямой бизнес-эффект: меньше переносов операций + возврат сомневающихся кандидатов. Вклад сегментов: ~50–60 млн.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13 / 18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ГРУППА 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Сурдология — слухопротезирование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591056"/>
            <a:ext cx="1280160" cy="457200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2962656"/>
            <a:ext cx="128016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0" b="1">
                <a:solidFill>
                  <a:srgbClr val="2BB4A8"/>
                </a:solidFill>
                <a:latin typeface="PT Sans Narrow"/>
              </a:rPr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1680" y="1591056"/>
            <a:ext cx="96313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9CA3AF"/>
                </a:solidFill>
                <a:latin typeface="PT Sans"/>
              </a:rPr>
              <a:t>Потеря слуха · сегмент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002536"/>
            <a:ext cx="9631375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ЧТО В МОДУЛЕ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322576"/>
            <a:ext cx="9631375" cy="2560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Две фазы, зеркально Группе C: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1) Кандидаты — после первого визита и демо уходят думать 2–3 месяца. Аудиограмма в профиле, аудио-демо «до/после» в любых наушниках, каталог моделей с фильтром по аудиограмме, калькулятор стоимости (ФСС, рассрочка, трейд-ин), шеринг близкому, истории пациентов, возвратные push 3/7/21 день.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2) Пользователи аппарата — паспорт аппарата, календарь обслуживания, расходники, навигатор неполадок, ежегодная калибровка.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11680" y="4974336"/>
            <a:ext cx="9631375" cy="118872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286000" y="506577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B5563"/>
                </a:solidFill>
                <a:latin typeface="PT Sans"/>
              </a:rPr>
              <a:t>ПОЧЕМУ В ЭТОМ ПОРЯДКЕ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5340095"/>
            <a:ext cx="9082735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Пожизненный LTV × высокий чек (60–180 тыс.) × растущий рынок (старение). Изолированный модуль — не пересекается с другими. Можно запускать параллельно с C после Фазы 1.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14 / 18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ГРУППА 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АСИТ + контроль астмы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591056"/>
            <a:ext cx="1280160" cy="457200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2962656"/>
            <a:ext cx="128016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0" b="1">
                <a:solidFill>
                  <a:srgbClr val="2BB4A8"/>
                </a:solidFill>
                <a:latin typeface="PT Sans Narrow"/>
              </a:rPr>
              <a:t>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1680" y="1591056"/>
            <a:ext cx="96313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9CA3AF"/>
                </a:solidFill>
                <a:latin typeface="PT Sans"/>
              </a:rPr>
              <a:t>Часть аллергии + пульмонология · сегменты 5ч и 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002536"/>
            <a:ext cx="9631375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ЧТО В МОДУЛЕ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322576"/>
            <a:ext cx="9631375" cy="2560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Календарь курса (3–5 лет) с маркером «вы здесь».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Ежедневный приём СЛИТ с push, стрики.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Журнал инъекций ПКИТ.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Дневник симптомов + пыльцевой календарь региона.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Навигатор побочки с эскалацией к врачу / скорой.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Экстренная связь, аптечка дома.</a:t>
            </a:r>
          </a:p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• Автошеринг дневника врачу перед плановым визитом.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11680" y="4974336"/>
            <a:ext cx="9631375" cy="118872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286000" y="506577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B5563"/>
                </a:solidFill>
                <a:latin typeface="PT Sans"/>
              </a:rPr>
              <a:t>ПОЧЕМУ В ЭТОМ ПОРЯДКЕ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5340095"/>
            <a:ext cx="9082735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1F2937"/>
                </a:solidFill>
                <a:latin typeface="PT Sans"/>
              </a:rPr>
              <a:t>Самая высокая глубина пользы — прямое влияние на медицинский исход (удержание = успех лечения). Но самая высокая ответственность: требует верификации контента аллергологом/пульмонологом. Запускаем последним; контент можно готовить параллельно.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15 / 18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ДОРОЖНАЯ КАРТА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Порядок внедрения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636776"/>
            <a:ext cx="11094415" cy="822960"/>
          </a:xfrm>
          <a:prstGeom prst="rect">
            <a:avLst/>
          </a:prstGeom>
          <a:solidFill>
            <a:srgbClr val="E8F7F5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72821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ФАЗА 1 · ТРАНЗАКЦИОННАЯ БАЗА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029968"/>
            <a:ext cx="105457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F2937"/>
                </a:solidFill>
                <a:latin typeface="PT Sans Narrow"/>
              </a:rPr>
              <a:t>План лечения → Результаты и медкарта → Заказ справок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596896"/>
            <a:ext cx="11094415" cy="822960"/>
          </a:xfrm>
          <a:prstGeom prst="rect">
            <a:avLst/>
          </a:prstGeom>
          <a:solidFill>
            <a:srgbClr val="F5EDDF"/>
          </a:solidFill>
          <a:ln w="12700">
            <a:solidFill>
              <a:srgbClr val="E8A13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6883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8A13C"/>
                </a:solidFill>
                <a:latin typeface="PT Sans"/>
              </a:rPr>
              <a:t>ФАЗА 1.5 · КОММУНИКАЦИОННАЯ НАДСТРОЙКА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2990088"/>
            <a:ext cx="105457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F2937"/>
                </a:solidFill>
                <a:latin typeface="PT Sans Narrow"/>
              </a:rPr>
              <a:t>Чат с медицинским консьержем → AI-помощник (shadow-mode)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648456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B5563"/>
                </a:solidFill>
                <a:latin typeface="PT Sans"/>
              </a:rPr>
              <a:t>ФАЗА 2 · СЕГМЕНТНЫЕ МОДУЛИ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3968496"/>
            <a:ext cx="2499283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151376"/>
            <a:ext cx="731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Шаг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379976"/>
            <a:ext cx="2133523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2BB4A8"/>
                </a:solidFill>
                <a:latin typeface="PT Sans Narrow"/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882896"/>
            <a:ext cx="213352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F2937"/>
                </a:solidFill>
                <a:latin typeface="PT Sans Narrow"/>
              </a:rPr>
              <a:t>Процедуры самопомощи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248656"/>
            <a:ext cx="2133523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Массовый охват · продолжение плана лечения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3093643" y="4745736"/>
            <a:ext cx="274320" cy="274320"/>
          </a:xfrm>
          <a:prstGeom prst="rightArrow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3413683" y="3968496"/>
            <a:ext cx="2499283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596563" y="4151376"/>
            <a:ext cx="731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Шаг 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96563" y="4379976"/>
            <a:ext cx="2133523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2BB4A8"/>
                </a:solidFill>
                <a:latin typeface="PT Sans Narrow"/>
              </a:rPr>
              <a:t>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96563" y="4882896"/>
            <a:ext cx="213352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F2937"/>
                </a:solidFill>
                <a:latin typeface="PT Sans Narrow"/>
              </a:rPr>
              <a:t>Пред-оп подготовка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96563" y="5248656"/>
            <a:ext cx="2133523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3 сегмента одним модулем · быстрый эффект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5958687" y="4745736"/>
            <a:ext cx="274320" cy="274320"/>
          </a:xfrm>
          <a:prstGeom prst="rightArrow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278727" y="3968496"/>
            <a:ext cx="2499283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61607" y="4151376"/>
            <a:ext cx="731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Шаг 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61607" y="4379976"/>
            <a:ext cx="2133523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2BB4A8"/>
                </a:solidFill>
                <a:latin typeface="PT Sans Narrow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61607" y="4882896"/>
            <a:ext cx="213352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F2937"/>
                </a:solidFill>
                <a:latin typeface="PT Sans Narrow"/>
              </a:rPr>
              <a:t>Сурдология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61607" y="5248656"/>
            <a:ext cx="2133523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Высокий чек · пожизненное удержание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8823731" y="4745736"/>
            <a:ext cx="274320" cy="274320"/>
          </a:xfrm>
          <a:prstGeom prst="rightArrow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9143771" y="3968496"/>
            <a:ext cx="2499283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326651" y="4151376"/>
            <a:ext cx="731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9CA3AF"/>
                </a:solidFill>
                <a:latin typeface="PT Sans"/>
              </a:rPr>
              <a:t>Шаг 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26651" y="4379976"/>
            <a:ext cx="2133523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2BB4A8"/>
                </a:solidFill>
                <a:latin typeface="PT Sans Narrow"/>
              </a:rPr>
              <a:t>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651" y="4882896"/>
            <a:ext cx="213352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F2937"/>
                </a:solidFill>
                <a:latin typeface="PT Sans Narrow"/>
              </a:rPr>
              <a:t>АСИТ + астма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326651" y="5248656"/>
            <a:ext cx="2133523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Верификация врачом · высокая польза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16 / 18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ЧТО УТОЧНИТЬ У КЛИНИКИ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Вопросы к обсуждению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7739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7739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Поток</a:t>
            </a:r>
          </a:p>
        </p:txBody>
      </p:sp>
      <p:sp>
        <p:nvSpPr>
          <p:cNvPr id="7" name="Rectangle 6"/>
          <p:cNvSpPr/>
          <p:nvPr/>
        </p:nvSpPr>
        <p:spPr>
          <a:xfrm>
            <a:off x="1463040" y="17739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45920" y="17739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«2 из 3 повторных» — уникальные пациенты в год или визиты?</a:t>
            </a:r>
          </a:p>
        </p:txBody>
      </p:sp>
      <p:sp>
        <p:nvSpPr>
          <p:cNvPr id="9" name="Rectangle 8"/>
          <p:cNvSpPr/>
          <p:nvPr/>
        </p:nvSpPr>
        <p:spPr>
          <a:xfrm>
            <a:off x="6233007" y="17739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233007" y="17739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Метрики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147407" y="17739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30287" y="17739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Процент повторных, не доходящих до контрольного приёма?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26883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26883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Врачи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463040" y="26883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645920" y="26883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Готовность врачей к SLA по асинхронному чату и в каком окне?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33007" y="26883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33007" y="26883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МИС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147407" y="26883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30287" y="26883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API: структурированные назначения, сроки годности анализов, расписание?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36027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8640" y="36027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Сурдо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463040" y="36027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645920" y="36027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Сколько кандидатов/мес, % возврата за аппаратом?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33007" y="36027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233007" y="36027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Хирургия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147407" y="36027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30287" y="36027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Частая причина переноса операций — просроченные анализы?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8640" y="45171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5171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Аллерго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463040" y="45171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645920" y="45171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Готов ли аллерголог верифицировать контент АСИТ-трекера?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233007" y="4517136"/>
            <a:ext cx="914400" cy="54864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233007" y="4517136"/>
            <a:ext cx="9144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PT Sans Narrow"/>
              </a:rPr>
              <a:t>Контент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147407" y="4517136"/>
            <a:ext cx="4495647" cy="548640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330287" y="4517136"/>
            <a:ext cx="4312767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1F2937"/>
                </a:solidFill>
                <a:latin typeface="PT Sans"/>
              </a:rPr>
              <a:t>Достаточно ли материалов для RAG-базы?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17 / 18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731520"/>
            <a:ext cx="11094415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8F7F5"/>
                </a:solidFill>
                <a:latin typeface="PT Sans"/>
              </a:rPr>
              <a:t>ЧТО РЕШАЕМ СЕГОДНЯ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280160"/>
            <a:ext cx="11094415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FFFFFF"/>
                </a:solidFill>
                <a:latin typeface="PT Sans Narrow"/>
              </a:rPr>
              <a:t>Подтвердить порядок: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11094415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600" b="1">
                <a:solidFill>
                  <a:srgbClr val="FFFFFF"/>
                </a:solidFill>
                <a:latin typeface="PT Sans Narrow"/>
              </a:rPr>
              <a:t>Фаза 1 · транзакционная база</a:t>
            </a:r>
          </a:p>
          <a:p>
            <a:pPr algn="l">
              <a:lnSpc>
                <a:spcPct val="130000"/>
              </a:lnSpc>
            </a:pPr>
            <a:r>
              <a:rPr sz="2600" b="1">
                <a:solidFill>
                  <a:srgbClr val="FFFFFF"/>
                </a:solidFill>
                <a:latin typeface="PT Sans Narrow"/>
              </a:rPr>
              <a:t>→ Фаза 1.5 · консьерж + AI</a:t>
            </a:r>
          </a:p>
          <a:p>
            <a:pPr algn="l">
              <a:lnSpc>
                <a:spcPct val="130000"/>
              </a:lnSpc>
            </a:pPr>
            <a:r>
              <a:rPr sz="2600" b="1">
                <a:solidFill>
                  <a:srgbClr val="FFFFFF"/>
                </a:solidFill>
                <a:latin typeface="PT Sans Narrow"/>
              </a:rPr>
              <a:t>→ Фаза 2: A → C → B → 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389120"/>
            <a:ext cx="457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F5EDDF"/>
                </a:solidFill>
                <a:latin typeface="PT Sans Narrow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4434840"/>
            <a:ext cx="287517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PT Sans Narrow"/>
              </a:rPr>
              <a:t>С чего начинаем Фазу 1?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4937760"/>
            <a:ext cx="2875178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E8F7F5"/>
                </a:solidFill>
                <a:latin typeface="PT Sans"/>
              </a:rPr>
              <a:t>План лечения — фундамент. Зависит от МИС-API.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46778" y="4389120"/>
            <a:ext cx="457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F5EDDF"/>
                </a:solidFill>
                <a:latin typeface="PT Sans Narrow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95418" y="4434840"/>
            <a:ext cx="287517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PT Sans Narrow"/>
              </a:rPr>
              <a:t>Когда стартует Фаза 1.5?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95418" y="4937760"/>
            <a:ext cx="2875178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E8F7F5"/>
                </a:solidFill>
                <a:latin typeface="PT Sans"/>
              </a:rPr>
              <a:t>После стабилизации базы. AI в shadow-mode.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44916" y="4389120"/>
            <a:ext cx="457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F5EDDF"/>
                </a:solidFill>
                <a:latin typeface="PT Sans Narrow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93556" y="4434840"/>
            <a:ext cx="287517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PT Sans Narrow"/>
              </a:rPr>
              <a:t>Параллельно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93556" y="4937760"/>
            <a:ext cx="2875178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E8F7F5"/>
                </a:solidFill>
                <a:latin typeface="PT Sans"/>
              </a:rPr>
              <a:t>Контент для D, добавить аллерголога в справочники.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8F7F5"/>
                </a:solidFill>
                <a:latin typeface="PT Sans"/>
              </a:rPr>
              <a:t>Клиника УГН · мобильное приложение · 23 апр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ЧТО ОБСУЖДАЕМ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Повестка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548640" y="1591056"/>
            <a:ext cx="548640" cy="54864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000" b="1">
                <a:solidFill>
                  <a:srgbClr val="FFFFFF"/>
                </a:solidFill>
                <a:latin typeface="PT Sans Narrow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09344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Контекст и критерии приоритизации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2002536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Факты о потоке пациентов, 10 бизнес-сегментов, рамка оценки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459736"/>
            <a:ext cx="548640" cy="54864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000" b="1">
                <a:solidFill>
                  <a:srgbClr val="FFFFFF"/>
                </a:solidFill>
                <a:latin typeface="PT Sans Narrow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2478024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Текущие функции — что есть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871216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Приоритеты использования и точки усиления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3328416"/>
            <a:ext cx="548640" cy="54864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000" b="1">
                <a:solidFill>
                  <a:srgbClr val="FFFFFF"/>
                </a:solidFill>
                <a:latin typeface="PT Sans Narrow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3346704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Джентльменский набор для всех пациентов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739896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Транзакционная база (Фаза 1) + коммуникационная надстройка (Фаза 1.5)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4197096"/>
            <a:ext cx="548640" cy="54864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000" b="1">
                <a:solidFill>
                  <a:srgbClr val="FFFFFF"/>
                </a:solidFill>
                <a:latin typeface="PT Sans Narrow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4215384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10 сегментов × первичный/повторный в приложении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608576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Матрица и 4 группы сегментных модулей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5065776"/>
            <a:ext cx="548640" cy="548640"/>
          </a:xfrm>
          <a:prstGeom prst="ellipse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2000" b="1">
                <a:solidFill>
                  <a:srgbClr val="FFFFFF"/>
                </a:solidFill>
                <a:latin typeface="PT Sans Narrow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600" y="5084064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Порядок внедрения и решение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5477256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Фаза 1 → Фаза 1.5 → Фаза 2 (A → C → B → D). Что выбираем сегодня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2 / 18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КОНТЕКСТ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Ключевые факты о потоке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773936"/>
            <a:ext cx="45720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800" b="1">
                <a:solidFill>
                  <a:srgbClr val="2BB4A8"/>
                </a:solidFill>
                <a:latin typeface="PT Sans Narrow"/>
              </a:rPr>
              <a:t>2 из 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236976"/>
            <a:ext cx="5029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1F2937"/>
                </a:solidFill>
                <a:latin typeface="PT Sans Narrow"/>
              </a:rPr>
              <a:t>пациентов клиники — повторные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785616"/>
            <a:ext cx="50292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Значительная доля — повторные внутри одного эпизода лечения: после первого визита ещё 1–3+ приёма, процедуры, контроль.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0" y="1682496"/>
            <a:ext cx="5212080" cy="4389120"/>
          </a:xfrm>
          <a:prstGeom prst="rect">
            <a:avLst/>
          </a:prstGeom>
          <a:solidFill>
            <a:srgbClr val="E8F7F5"/>
          </a:solidFill>
          <a:ln w="635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1865376"/>
            <a:ext cx="4663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ВЫРУЧКА ~200 МЛН / ГОД · 10 СЕГМЕНТОВ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75120" y="2322576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F2937"/>
                </a:solidFill>
                <a:latin typeface="PT Sans"/>
              </a:rPr>
              <a:t>Амбулаторный поток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578608"/>
            <a:ext cx="320040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9CA3AF"/>
                </a:solidFill>
                <a:latin typeface="PT Sans"/>
              </a:rPr>
              <a:t>тысячи/мес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966960" y="2322576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E04E44"/>
                </a:solidFill>
                <a:latin typeface="PT Sans Narrow"/>
              </a:rPr>
              <a:t>~120 млн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75120" y="301752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F2937"/>
                </a:solidFill>
                <a:latin typeface="PT Sans"/>
              </a:rPr>
              <a:t>Взрослая хирургия (FESS, полипы, перегородка)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3273552"/>
            <a:ext cx="320040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9CA3AF"/>
                </a:solidFill>
                <a:latin typeface="PT Sans"/>
              </a:rPr>
              <a:t>300 оп/год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66960" y="30175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E04E44"/>
                </a:solidFill>
                <a:latin typeface="PT Sans Narrow"/>
              </a:rPr>
              <a:t>~30 млн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120" y="3712464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F2937"/>
                </a:solidFill>
                <a:latin typeface="PT Sans"/>
              </a:rPr>
              <a:t>Детская аденоидная хирургия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0" y="3968496"/>
            <a:ext cx="320040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9CA3AF"/>
                </a:solidFill>
                <a:latin typeface="PT Sans"/>
              </a:rPr>
              <a:t>400–500 оп/год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966960" y="3712464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E04E44"/>
                </a:solidFill>
                <a:latin typeface="PT Sans Narrow"/>
              </a:rPr>
              <a:t>~20–30 млн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4407408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F2937"/>
                </a:solidFill>
                <a:latin typeface="PT Sans"/>
              </a:rPr>
              <a:t>Сурдология (слуховые аппараты)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75120" y="4663440"/>
            <a:ext cx="320040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9CA3AF"/>
                </a:solidFill>
                <a:latin typeface="PT Sans"/>
              </a:rPr>
              <a:t>высокая конверсия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966960" y="4407408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E04E44"/>
                </a:solidFill>
                <a:latin typeface="PT Sans Narrow"/>
              </a:rPr>
              <a:t>~20 млн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75120" y="5102352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F2937"/>
                </a:solidFill>
                <a:latin typeface="PT Sans"/>
              </a:rPr>
              <a:t>Хроники, ЧБД, вазотомия, пульмо, храпуны, фониатрия, check-up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75120" y="5358384"/>
            <a:ext cx="320040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9CA3AF"/>
                </a:solidFill>
                <a:latin typeface="PT Sans"/>
              </a:rPr>
              <a:t>6 сегментов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966960" y="5102352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400" b="1">
                <a:solidFill>
                  <a:srgbClr val="E04E44"/>
                </a:solidFill>
                <a:latin typeface="PT Sans Narrow"/>
              </a:rPr>
              <a:t>остальное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3 / 18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ПРОДУКТОВАЯ РАМКА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Приложение = удержание, не привлечение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682496"/>
            <a:ext cx="5623560" cy="4297680"/>
          </a:xfrm>
          <a:prstGeom prst="rect">
            <a:avLst/>
          </a:prstGeom>
          <a:solidFill>
            <a:srgbClr val="F3F4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819656"/>
            <a:ext cx="5074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  <a:latin typeface="PT Sans"/>
              </a:rPr>
              <a:t>ПЕРВИЧНЫЕ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139696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  <a:latin typeface="PT Sans Narrow"/>
              </a:rPr>
              <a:t>Приходят через веб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779776"/>
            <a:ext cx="5074920" cy="3108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Главный job:  </a:t>
            </a:r>
            <a:r>
              <a:rPr sz="1300" b="0">
                <a:solidFill>
                  <a:srgbClr val="1F2937"/>
                </a:solidFill>
                <a:latin typeface="PT Sans"/>
              </a:rPr>
              <a:t>«куда мне обратиться, как записаться»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Источник:  </a:t>
            </a:r>
            <a:r>
              <a:rPr sz="1300" b="0">
                <a:solidFill>
                  <a:srgbClr val="1F2937"/>
                </a:solidFill>
                <a:latin typeface="PT Sans"/>
              </a:rPr>
              <a:t>сайт, SEO, реклама, сарафан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В приложении:  </a:t>
            </a:r>
            <a:r>
              <a:rPr sz="1300" b="0">
                <a:solidFill>
                  <a:srgbClr val="1F2937"/>
                </a:solidFill>
                <a:latin typeface="PT Sans"/>
              </a:rPr>
              <a:t>базовый минимум, который уже есть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Приоритет развития:  </a:t>
            </a:r>
            <a:r>
              <a:rPr sz="1300" b="0">
                <a:solidFill>
                  <a:srgbClr val="1F2937"/>
                </a:solidFill>
                <a:latin typeface="PT Sans"/>
              </a:rPr>
              <a:t>низкий — веб работает лучше</a:t>
            </a:r>
          </a:p>
        </p:txBody>
      </p:sp>
      <p:sp>
        <p:nvSpPr>
          <p:cNvPr id="9" name="Rectangle 8"/>
          <p:cNvSpPr/>
          <p:nvPr/>
        </p:nvSpPr>
        <p:spPr>
          <a:xfrm>
            <a:off x="6382512" y="1682496"/>
            <a:ext cx="5623560" cy="4297680"/>
          </a:xfrm>
          <a:prstGeom prst="rect">
            <a:avLst/>
          </a:prstGeom>
          <a:solidFill>
            <a:srgbClr val="E8F7F5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56832" y="1819656"/>
            <a:ext cx="5074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1C8A80"/>
                </a:solidFill>
                <a:latin typeface="PT Sans"/>
              </a:rPr>
              <a:t>ПОВТОРНЫЕ · 2 ИЗ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56832" y="2139696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  <a:latin typeface="PT Sans Narrow"/>
              </a:rPr>
              <a:t>Приоритет приложения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56832" y="2779776"/>
            <a:ext cx="5074920" cy="3108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Главный job:  </a:t>
            </a:r>
            <a:r>
              <a:rPr sz="1300" b="0">
                <a:solidFill>
                  <a:srgbClr val="1F2937"/>
                </a:solidFill>
                <a:latin typeface="PT Sans"/>
              </a:rPr>
              <a:t>«что делать сейчас по моему лечению»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Источник:  </a:t>
            </a:r>
            <a:r>
              <a:rPr sz="1300" b="0">
                <a:solidFill>
                  <a:srgbClr val="1F2937"/>
                </a:solidFill>
                <a:latin typeface="PT Sans"/>
              </a:rPr>
              <a:t>приложение уже установлено, push / сам открывает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В приложении:  </a:t>
            </a:r>
            <a:r>
              <a:rPr sz="1300" b="0">
                <a:solidFill>
                  <a:srgbClr val="1F2937"/>
                </a:solidFill>
                <a:latin typeface="PT Sans"/>
              </a:rPr>
              <a:t>специализированный модуль сегмента</a:t>
            </a:r>
          </a:p>
          <a:p>
            <a:pPr algn="l">
              <a:lnSpc>
                <a:spcPct val="130000"/>
              </a:lnSpc>
            </a:pPr>
            <a:r>
              <a:rPr sz="1300" b="1">
                <a:solidFill>
                  <a:srgbClr val="1F2937"/>
                </a:solidFill>
                <a:latin typeface="PT Sans"/>
              </a:rPr>
              <a:t>Приоритет развития:  </a:t>
            </a:r>
            <a:r>
              <a:rPr sz="1300" b="0">
                <a:solidFill>
                  <a:srgbClr val="1F2937"/>
                </a:solidFill>
                <a:latin typeface="PT Sans"/>
              </a:rPr>
              <a:t>высокий — закрывает 2/3 потока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254496"/>
            <a:ext cx="1109441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Исключения: сурдология, хирургия, АСИТ — после первого визита пациент «уходит думать», и вернуть его может только приложение.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4 / 18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ЧТО ЕСТЬ СЕГОДНЯ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Текущие функции — утилита и приоритет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591056"/>
            <a:ext cx="3545738" cy="457200"/>
          </a:xfrm>
          <a:prstGeom prst="rect">
            <a:avLst/>
          </a:prstGeom>
          <a:solidFill>
            <a:srgbClr val="2E9B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682496"/>
            <a:ext cx="2997098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PT Sans"/>
              </a:rPr>
              <a:t>ЯДРО ЦЕННОСТИ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23113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Запись на приём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57860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Единственная функция, приводящая новых.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28269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Ближайший приём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63016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3–10 открытий перед визитом. Самый частый экран.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22978" y="1591056"/>
            <a:ext cx="3545738" cy="457200"/>
          </a:xfrm>
          <a:prstGeom prst="rect">
            <a:avLst/>
          </a:prstGeom>
          <a:solidFill>
            <a:srgbClr val="E8A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97298" y="1682496"/>
            <a:ext cx="2997098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PT Sans"/>
              </a:rPr>
              <a:t>ПОДДЕРЖКА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22978" y="223113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Список врачей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2978" y="257860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Помогает при первом визите, повторный не открывает.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22978" y="328269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Чат с оператором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22978" y="363016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Ограничен одним собеседником — основное развитие в §3.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22978" y="433425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Профиль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22978" y="468172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Редко открывается, но критичен для персонализации.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097316" y="1591056"/>
            <a:ext cx="3545738" cy="457200"/>
          </a:xfrm>
          <a:prstGeom prst="rect">
            <a:avLst/>
          </a:prstGeom>
          <a:solidFill>
            <a:srgbClr val="D94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371636" y="1682496"/>
            <a:ext cx="2997098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PT Sans"/>
              </a:rPr>
              <a:t>НИША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97316" y="223113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Семейный профиль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97316" y="257860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Критичен для 20–30% (дети, пожилые).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97316" y="3282696"/>
            <a:ext cx="3545738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  <a:latin typeface="PT Sans Narrow"/>
              </a:rPr>
              <a:t>Контакты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97316" y="3630168"/>
            <a:ext cx="354573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4B5563"/>
                </a:solidFill>
                <a:latin typeface="PT Sans"/>
              </a:rPr>
              <a:t>1–2 открытия за всё время. Функция «галочка».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5989320"/>
            <a:ext cx="11094415" cy="50292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22960" y="6089904"/>
            <a:ext cx="1054577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F2937"/>
                </a:solidFill>
                <a:latin typeface="PT Sans Narrow"/>
              </a:rPr>
              <a:t>Слабое место: нет причины открывать приложение между визитами. Это и закрывает джентльменский набор.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5 / 18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ПЛАН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Три слоя работы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682496"/>
            <a:ext cx="11094415" cy="1600200"/>
          </a:xfrm>
          <a:prstGeom prst="rect">
            <a:avLst/>
          </a:prstGeom>
          <a:solidFill>
            <a:srgbClr val="E8F7F5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86537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C8A80"/>
                </a:solidFill>
                <a:latin typeface="PT Sans"/>
              </a:rPr>
              <a:t>ФАЗА 1 · ТРАНЗАКЦИОННАЯ БАЗА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139696"/>
            <a:ext cx="100584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Всем пациентам · быстрый MVP · минимум рисков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96896"/>
            <a:ext cx="10545775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План лечения · Результаты и медкарта · Заказ справок · (+ уже есть: запись, ближайший приём, чат с оператором, статьи)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419856"/>
            <a:ext cx="11094415" cy="1600200"/>
          </a:xfrm>
          <a:prstGeom prst="rect">
            <a:avLst/>
          </a:prstGeom>
          <a:solidFill>
            <a:srgbClr val="F5EDDF"/>
          </a:solidFill>
          <a:ln w="12700">
            <a:solidFill>
              <a:srgbClr val="E8A13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36027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8A13C"/>
                </a:solidFill>
                <a:latin typeface="PT Sans"/>
              </a:rPr>
              <a:t>ФАЗА 1.5 · КОММУНИКАЦИОННАЯ НАДСТРОЙКА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877056"/>
            <a:ext cx="100584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Поверх стабильной базы · отдельный регламент и безопасность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334256"/>
            <a:ext cx="10545775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Чат с медицинским консьержем (не прямой с лечащим) · AI-помощник на RAG в shadow-mode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5157216"/>
            <a:ext cx="11094415" cy="1600200"/>
          </a:xfrm>
          <a:prstGeom prst="rect">
            <a:avLst/>
          </a:prstGeom>
          <a:solidFill>
            <a:srgbClr val="F3F4F6"/>
          </a:solidFill>
          <a:ln w="6350">
            <a:solidFill>
              <a:srgbClr val="9CA3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534009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9CA3AF"/>
                </a:solidFill>
                <a:latin typeface="PT Sans"/>
              </a:rPr>
              <a:t>ФАЗА 2 · СЕГМЕНТНЫЕ МОДУЛИ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614416"/>
            <a:ext cx="100584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Углубление по группам сегментов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2960" y="6117336"/>
            <a:ext cx="2533573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6190488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2BB4A8"/>
                </a:solidFill>
                <a:latin typeface="PT Sans Narrow"/>
              </a:rPr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25880" y="6236208"/>
            <a:ext cx="198493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F2937"/>
                </a:solidFill>
                <a:latin typeface="PT Sans Narrow"/>
              </a:rPr>
              <a:t>Самопомощь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493693" y="6117336"/>
            <a:ext cx="2533573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630853" y="6190488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2BB4A8"/>
                </a:solidFill>
                <a:latin typeface="PT Sans Narrow"/>
              </a:rPr>
              <a:t>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96613" y="6236208"/>
            <a:ext cx="198493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F2937"/>
                </a:solidFill>
                <a:latin typeface="PT Sans Narrow"/>
              </a:rPr>
              <a:t>Пред-оп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64427" y="6117336"/>
            <a:ext cx="2533573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301587" y="6190488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2BB4A8"/>
                </a:solidFill>
                <a:latin typeface="PT Sans Narrow"/>
              </a:rPr>
              <a:t>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67347" y="6236208"/>
            <a:ext cx="198493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F2937"/>
                </a:solidFill>
                <a:latin typeface="PT Sans Narrow"/>
              </a:rPr>
              <a:t>Сурдология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835161" y="6117336"/>
            <a:ext cx="2533573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972321" y="6190488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2BB4A8"/>
                </a:solidFill>
                <a:latin typeface="PT Sans Narrow"/>
              </a:rPr>
              <a:t>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38081" y="6236208"/>
            <a:ext cx="1984933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F2937"/>
                </a:solidFill>
                <a:latin typeface="PT Sans Narrow"/>
              </a:rPr>
              <a:t>АСИТ + астма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6 / 18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ДЖЕНТЛЬМЕНСКИЙ НАБОР, ЧАСТЬ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Фаза 1 · Транзакционная база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591056"/>
            <a:ext cx="11094415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Детерминированные функции без LLM и прямого врачебного диалога. Быстрый MVP, минимум рисков.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48640" y="2093976"/>
          <a:ext cx="11094415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7520"/>
                <a:gridCol w="2103120"/>
                <a:gridCol w="5973775"/>
              </a:tblGrid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Функция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Статус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Суть</a:t>
                      </a:r>
                    </a:p>
                  </a:txBody>
                  <a:tcPr marL="73152" marR="73152" marT="45720" marB="45720">
                    <a:solidFill>
                      <a:srgbClr val="2BB4A8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Запись на приём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Есть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Запись 24/7, ближайшие окна.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Ближайший приём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Есть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Что, где, когда — снимает тревогу перед визитом.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Чат с оператором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Есть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Справки, переносы, счета, расписание (человеческий канал).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Статьи / база знаний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Есть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Источник правды для будущего RAG.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План лечения с приёма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Нет — фундамент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Структурированные назначения, календарь, напоминания, ссылки на процедуры.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Результаты и медкарта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Нет — новое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Анализы, аудиограммы, снимки, заключения. Срок годности виден — критично для пред-опа.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525780"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Заказ справок и финдокументов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Нет — новое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>
                          <a:solidFill>
                            <a:srgbClr val="1F2937"/>
                          </a:solidFill>
                          <a:latin typeface="PT Sans"/>
                        </a:rPr>
                        <a:t>ФНС-вычет 13%, справки работодателю, счета. Снимает нагрузку с администраторов.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48640" y="5715000"/>
            <a:ext cx="11094415" cy="777240"/>
          </a:xfrm>
          <a:prstGeom prst="rect">
            <a:avLst/>
          </a:prstGeom>
          <a:solidFill>
            <a:srgbClr val="E8F7F5"/>
          </a:solidFill>
          <a:ln w="635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5806440"/>
            <a:ext cx="10545775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200" b="1">
                <a:solidFill>
                  <a:srgbClr val="1C8A80"/>
                </a:solidFill>
                <a:latin typeface="PT Sans"/>
              </a:rPr>
              <a:t>Порядок внутри Фазы 1:  </a:t>
            </a:r>
            <a:r>
              <a:rPr sz="1200" b="0">
                <a:solidFill>
                  <a:srgbClr val="1F2937"/>
                </a:solidFill>
                <a:latin typeface="PT Sans"/>
              </a:rPr>
              <a:t>1) План лечения — фундамент · </a:t>
            </a:r>
            <a:r>
              <a:rPr sz="1200" b="0">
                <a:solidFill>
                  <a:srgbClr val="1F2937"/>
                </a:solidFill>
                <a:latin typeface="PT Sans"/>
              </a:rPr>
              <a:t>2) Результаты / медкарта · </a:t>
            </a:r>
            <a:r>
              <a:rPr sz="1200" b="0">
                <a:solidFill>
                  <a:srgbClr val="1F2937"/>
                </a:solidFill>
                <a:latin typeface="PT Sans"/>
              </a:rPr>
              <a:t>3) Заказ справок.  </a:t>
            </a:r>
            <a:r>
              <a:rPr sz="1200" b="1">
                <a:solidFill>
                  <a:srgbClr val="1F2937"/>
                </a:solidFill>
                <a:latin typeface="PT Sans"/>
              </a:rPr>
              <a:t>Критическая зависимость — МИС: </a:t>
            </a:r>
            <a:r>
              <a:rPr sz="1200" b="0">
                <a:solidFill>
                  <a:srgbClr val="1F2937"/>
                </a:solidFill>
                <a:latin typeface="PT Sans"/>
              </a:rPr>
              <a:t>отдаёт ли API структурированные назначения или план заполняет врач в виджете (см. вопрос №1).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7 / 18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ДЖЕНТЛЬМЕНСКИЙ НАБОР, ЧАСТЬ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Фаза 1.5 · Коммуникационная надстройка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59105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4B5563"/>
                </a:solidFill>
                <a:latin typeface="PT Sans"/>
              </a:rPr>
              <a:t>Живой диалог по поводу лечения. Строится поверх стабильной Фазы 1, требует отдельных регламентов.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231136"/>
            <a:ext cx="5410047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2231136"/>
            <a:ext cx="5410047" cy="502920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340864"/>
            <a:ext cx="4861407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PT Sans"/>
              </a:rPr>
              <a:t>ЧАТ С МЕДИЦИНСКИМ КОНСЬЕРЖЕМ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916936"/>
            <a:ext cx="486140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Не прямой с лечащим врачом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419856"/>
            <a:ext cx="4861407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Дежурный врач / фельдшер / медсестра отвечает по протоколам на 80% рутины: «можно ли совмещать с X», «нормально ли, что третий день болит», «когда повторно сдать анализ».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/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Эскалация лечащему — только клинически значимое.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/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Буфер SLA и защита от выгорания врачей.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5568696"/>
            <a:ext cx="4861407" cy="64008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0120" y="5660136"/>
            <a:ext cx="4587087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1">
                <a:solidFill>
                  <a:srgbClr val="D94141"/>
                </a:solidFill>
                <a:latin typeface="PT Sans"/>
              </a:rPr>
              <a:t>Риск:  </a:t>
            </a:r>
            <a:r>
              <a:rPr sz="1100" b="0">
                <a:solidFill>
                  <a:srgbClr val="1F2937"/>
                </a:solidFill>
                <a:latin typeface="PT Sans"/>
              </a:rPr>
              <a:t>перегрузка врачей. </a:t>
            </a:r>
            <a:r>
              <a:rPr sz="1100" b="1">
                <a:solidFill>
                  <a:srgbClr val="2E9B6B"/>
                </a:solidFill>
                <a:latin typeface="PT Sans"/>
              </a:rPr>
              <a:t>Митигация:  </a:t>
            </a:r>
            <a:r>
              <a:rPr sz="1100" b="0">
                <a:solidFill>
                  <a:srgbClr val="1F2937"/>
                </a:solidFill>
                <a:latin typeface="PT Sans"/>
              </a:rPr>
              <a:t>консьерж-слой + тарификация эскалаций.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33007" y="2231136"/>
            <a:ext cx="5410047" cy="4114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A13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33007" y="2231136"/>
            <a:ext cx="5410047" cy="502920"/>
          </a:xfrm>
          <a:prstGeom prst="rect">
            <a:avLst/>
          </a:prstGeom>
          <a:solidFill>
            <a:srgbClr val="E8A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507327" y="2340864"/>
            <a:ext cx="4861407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PT Sans"/>
              </a:rPr>
              <a:t>AI-ПОМОЩНИК (RAG, 24/7)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07327" y="2916936"/>
            <a:ext cx="4861407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  <a:latin typeface="PT Sans Narrow"/>
              </a:rPr>
              <a:t>Запуск в shadow-mode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07327" y="3419856"/>
            <a:ext cx="4861407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Знает: базу знаний клиники, статьи, план лечения пациента, медкарту, историю приёмов.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/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Объясняет назначения, ищет ответ в статьях, оценивает «норма или срочно», эскалирует консьержу/врачу.</a:t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/>
            </a:r>
          </a:p>
          <a:p>
            <a:pPr algn="l"/>
            <a:r>
              <a:rPr sz="1200" b="0">
                <a:solidFill>
                  <a:srgbClr val="4B5563"/>
                </a:solidFill>
                <a:latin typeface="PT Sans"/>
              </a:rPr>
              <a:t>Отвечает ночью, когда человеческие каналы недоступны.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07327" y="5568696"/>
            <a:ext cx="4861407" cy="640080"/>
          </a:xfrm>
          <a:prstGeom prst="rect">
            <a:avLst/>
          </a:prstGeom>
          <a:solidFill>
            <a:srgbClr val="F5ED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644487" y="5660136"/>
            <a:ext cx="4587087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1">
                <a:solidFill>
                  <a:srgbClr val="D94141"/>
                </a:solidFill>
                <a:latin typeface="PT Sans"/>
              </a:rPr>
              <a:t>Риск:  </a:t>
            </a:r>
            <a:r>
              <a:rPr sz="1100" b="0">
                <a:solidFill>
                  <a:srgbClr val="1F2937"/>
                </a:solidFill>
                <a:latin typeface="PT Sans"/>
              </a:rPr>
              <a:t>галлюцинация LLM = юр./репутация. </a:t>
            </a:r>
            <a:r>
              <a:rPr sz="1100" b="1">
                <a:solidFill>
                  <a:srgbClr val="2E9B6B"/>
                </a:solidFill>
                <a:latin typeface="PT Sans"/>
              </a:rPr>
              <a:t>Митигация:  </a:t>
            </a:r>
            <a:r>
              <a:rPr sz="1100" b="0">
                <a:solidFill>
                  <a:srgbClr val="1F2937"/>
                </a:solidFill>
                <a:latin typeface="PT Sans"/>
              </a:rPr>
              <a:t>shadow-mode, валидация через консьержа, метрики точности перед прямым режимом.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8 / 18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11480"/>
            <a:ext cx="11094415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2BB4A8"/>
                </a:solidFill>
                <a:latin typeface="PT Sans"/>
              </a:rPr>
              <a:t>ФУНДАМЕНТАЛЬНОЕ ДЕЛЕНИЕ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722376"/>
            <a:ext cx="11094415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1F2937"/>
                </a:solidFill>
                <a:latin typeface="PT Sans Narrow"/>
              </a:rPr>
              <a:t>Первичный vs повторный в приложении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362456"/>
            <a:ext cx="1097280" cy="36576"/>
          </a:xfrm>
          <a:prstGeom prst="rect">
            <a:avLst/>
          </a:prstGeom>
          <a:solidFill>
            <a:srgbClr val="2BB4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773936"/>
          <a:ext cx="1106424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4160520"/>
                <a:gridCol w="4160520"/>
              </a:tblGrid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Линза</a:t>
                      </a:r>
                    </a:p>
                  </a:txBody>
                  <a:tcPr marL="73152" marR="73152" marT="45720" marB="45720">
                    <a:solidFill>
                      <a:srgbClr val="1F293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Первичный в приложении</a:t>
                      </a:r>
                    </a:p>
                  </a:txBody>
                  <a:tcPr marL="73152" marR="73152" marT="45720" marB="45720">
                    <a:solidFill>
                      <a:srgbClr val="1F293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PT Sans"/>
                        </a:rPr>
                        <a:t>Повторный в приложении</a:t>
                      </a:r>
                    </a:p>
                  </a:txBody>
                  <a:tcPr marL="73152" marR="73152" marT="45720" marB="45720">
                    <a:solidFill>
                      <a:srgbClr val="1F2937"/>
                    </a:solidFill>
                  </a:tcPr>
                </a:tc>
              </a:tr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Главный job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«Куда обратиться и как записаться»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«Что делать сейчас по моему лечению»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Источник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Сайт, SEO, реклама, сарафан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Уведомление, пациент сам открывает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Частота открытия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1–3 раза до визита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Ежедневно в активном эпизоде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Что нужно в приложении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Базовый минимум (есть)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Специализированный модуль сегмента</a:t>
                      </a:r>
                    </a:p>
                  </a:txBody>
                  <a:tcPr marL="73152" marR="73152" marT="45720" marB="45720">
                    <a:solidFill>
                      <a:srgbClr val="E8F7F5"/>
                    </a:solidFill>
                  </a:tcPr>
                </a:tc>
              </a:tr>
              <a:tr h="670560"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Приоритет развития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Низкий — веб работает лучше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>
                          <a:solidFill>
                            <a:srgbClr val="1F2937"/>
                          </a:solidFill>
                          <a:latin typeface="PT Sans"/>
                        </a:rPr>
                        <a:t>Высокий — 2/3 потока</a:t>
                      </a:r>
                    </a:p>
                  </a:txBody>
                  <a:tcPr marL="73152" marR="73152" marT="45720" marB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577840"/>
            <a:ext cx="11094415" cy="914400"/>
          </a:xfrm>
          <a:prstGeom prst="rect">
            <a:avLst/>
          </a:prstGeom>
          <a:solidFill>
            <a:srgbClr val="E8F7F5"/>
          </a:solidFill>
          <a:ln w="6350">
            <a:solidFill>
              <a:srgbClr val="2BB4A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5669280"/>
            <a:ext cx="10545775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1">
                <a:solidFill>
                  <a:srgbClr val="1C8A80"/>
                </a:solidFill>
                <a:latin typeface="PT Sans"/>
              </a:rPr>
              <a:t>Исключения:  </a:t>
            </a:r>
            <a:r>
              <a:rPr sz="1300" b="0">
                <a:solidFill>
                  <a:srgbClr val="1F2937"/>
                </a:solidFill>
                <a:latin typeface="PT Sans"/>
              </a:rPr>
              <a:t>сегменты, где «первичный в приложении» ≠ «первый визит» — сурдология, хирургия, АСИТ. После первого визита пациент уходит, и вернуть его может только приложение. Эти сегменты требуют отдельных «первичных» сценариев удержания.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E8F7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6583680"/>
            <a:ext cx="7315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4B5563"/>
                </a:solidFill>
                <a:latin typeface="PT Sans"/>
              </a:rPr>
              <a:t>Клиника УГН · Приложение · 23 апр 2026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94415" y="6583680"/>
            <a:ext cx="54864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4B5563"/>
                </a:solidFill>
                <a:latin typeface="PT Sans"/>
              </a:rPr>
              <a:t>9 / 18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